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2"/>
  </p:notesMasterIdLst>
  <p:sldIdLst>
    <p:sldId id="256" r:id="rId2"/>
    <p:sldId id="281" r:id="rId3"/>
    <p:sldId id="282" r:id="rId4"/>
    <p:sldId id="283" r:id="rId5"/>
    <p:sldId id="284" r:id="rId6"/>
    <p:sldId id="28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Oxygen" panose="020B0604020202020204" charset="0"/>
      <p:regular r:id="rId37"/>
      <p:bold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Roboto Slab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578ec98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578ec98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578ec9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578ec98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3a8d280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3a8d280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3a8d280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3a8d280b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3a8d280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3a8d280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3a8d280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3a8d280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3a8d280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3a8d280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3a8d280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3a8d280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3a8d280b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3a8d280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52e31d8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52e31d8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912dd38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912dd38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3a8d280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3a8d280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3a8d280b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3a8d280b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52e31d8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52e31d8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52e31d8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52e31d84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52e31d84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52e31d84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52e31d84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52e31d84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52e31d84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52e31d84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52e31d8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52e31d84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52e31d84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52e31d84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52e31d84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52e31d84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912dd38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912dd38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52e31d84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52e31d84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960466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960466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960466e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960466e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912dd38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912dd38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3a8d280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3a8d280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3a8d280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3a8d280b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578ec98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578ec98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650" y="2626031"/>
            <a:ext cx="9144000" cy="1886700"/>
          </a:xfrm>
          <a:prstGeom prst="rect">
            <a:avLst/>
          </a:prstGeom>
          <a:solidFill>
            <a:srgbClr val="004430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9175" y="2963363"/>
            <a:ext cx="6598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265981"/>
            <a:ext cx="9197400" cy="883425"/>
            <a:chOff x="0" y="5687975"/>
            <a:chExt cx="9197400" cy="1177900"/>
          </a:xfrm>
        </p:grpSpPr>
        <p:sp>
          <p:nvSpPr>
            <p:cNvPr id="12" name="Google Shape;12;p2"/>
            <p:cNvSpPr/>
            <p:nvPr/>
          </p:nvSpPr>
          <p:spPr>
            <a:xfrm>
              <a:off x="0" y="5948175"/>
              <a:ext cx="9197400" cy="91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2200" y="5687975"/>
              <a:ext cx="703500" cy="3363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leaf)" type="blank">
  <p:cSld name="BLAN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8EC641">
              <a:alpha val="8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457200" y="205984"/>
            <a:ext cx="8229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 Slab"/>
              <a:buNone/>
              <a:defRPr sz="2000" b="1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xygen"/>
              <a:buNone/>
              <a:defRPr sz="2000" b="1">
                <a:solidFill>
                  <a:srgbClr val="999999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xygen"/>
              <a:buNone/>
              <a:defRPr sz="2000" b="1">
                <a:solidFill>
                  <a:srgbClr val="999999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xygen"/>
              <a:buNone/>
              <a:defRPr sz="2000" b="1">
                <a:solidFill>
                  <a:srgbClr val="999999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xygen"/>
              <a:buNone/>
              <a:defRPr sz="2000" b="1">
                <a:solidFill>
                  <a:srgbClr val="999999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xygen"/>
              <a:buNone/>
              <a:defRPr sz="2000" b="1">
                <a:solidFill>
                  <a:srgbClr val="999999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xygen"/>
              <a:buNone/>
              <a:defRPr sz="2000" b="1">
                <a:solidFill>
                  <a:srgbClr val="999999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xygen"/>
              <a:buNone/>
              <a:defRPr sz="2000" b="1">
                <a:solidFill>
                  <a:srgbClr val="999999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xygen"/>
              <a:buNone/>
              <a:defRPr sz="2000" b="1">
                <a:solidFill>
                  <a:srgbClr val="999999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(leaf)">
  <p:cSld name="Title + 3 columns (leaf)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l="23060" t="43020" r="25497" b="19583"/>
          <a:stretch/>
        </p:blipFill>
        <p:spPr>
          <a:xfrm rot="10800000">
            <a:off x="-118800" y="644681"/>
            <a:ext cx="2061900" cy="8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2257425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Char char="◍"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Char char="◍"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3"/>
          </p:nvPr>
        </p:nvSpPr>
        <p:spPr>
          <a:xfrm>
            <a:off x="6570978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Char char="◍"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 Slab"/>
              <a:buNone/>
              <a:defRPr sz="2400" b="1" i="0" u="none" strike="noStrike" cap="none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None/>
              <a:defRPr sz="16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(sea)">
  <p:cSld name="Title + 1 column (sea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 Slab"/>
              <a:buNone/>
              <a:defRPr sz="2400" b="1" i="0" u="none" strike="noStrike" cap="none">
                <a:solidFill>
                  <a:srgbClr val="539EB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2257425" y="1709140"/>
            <a:ext cx="6153300" cy="3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2400"/>
              <a:buFont typeface="Roboto"/>
              <a:buChar char="◍"/>
              <a:defRPr sz="2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l="12148" t="41829" r="47082" b="28534"/>
          <a:stretch/>
        </p:blipFill>
        <p:spPr>
          <a:xfrm>
            <a:off x="-118825" y="644588"/>
            <a:ext cx="2061900" cy="8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(sky)">
  <p:cSld name="Title + 1 column (sky)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 Slab"/>
              <a:buNone/>
              <a:defRPr sz="2400" b="1" i="0" u="none" strike="noStrike" cap="none">
                <a:solidFill>
                  <a:srgbClr val="689EE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2257425" y="1709140"/>
            <a:ext cx="6153300" cy="3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2400"/>
              <a:buFont typeface="Roboto"/>
              <a:buChar char="◍"/>
              <a:defRPr sz="2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2">
            <a:alphaModFix/>
          </a:blip>
          <a:srcRect l="12148" t="41829" r="47082" b="28534"/>
          <a:stretch/>
        </p:blipFill>
        <p:spPr>
          <a:xfrm>
            <a:off x="-118825" y="644588"/>
            <a:ext cx="2061900" cy="8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l="17543" t="27743" r="33752" b="32456"/>
          <a:stretch/>
        </p:blipFill>
        <p:spPr>
          <a:xfrm>
            <a:off x="-118825" y="644588"/>
            <a:ext cx="2061900" cy="8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(sea)">
  <p:cSld name="Title + 2 columns (sea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l="12148" t="41829" r="47082" b="28534"/>
          <a:stretch/>
        </p:blipFill>
        <p:spPr>
          <a:xfrm>
            <a:off x="-118825" y="644588"/>
            <a:ext cx="2061900" cy="8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Font typeface="Roboto"/>
              <a:buChar char="◍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800"/>
              <a:buFont typeface="Roboto"/>
              <a:buChar char="◍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 Slab"/>
              <a:buNone/>
              <a:defRPr sz="2400" b="1" i="0" u="none" strike="noStrike" cap="none">
                <a:solidFill>
                  <a:srgbClr val="539EB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(sky)">
  <p:cSld name="Title + 3 columns (sky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l="17543" t="27743" r="33752" b="32456"/>
          <a:stretch/>
        </p:blipFill>
        <p:spPr>
          <a:xfrm>
            <a:off x="-118825" y="644588"/>
            <a:ext cx="2061900" cy="8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2257425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Char char="◍"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Char char="◍"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3"/>
          </p:nvPr>
        </p:nvSpPr>
        <p:spPr>
          <a:xfrm>
            <a:off x="6570978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Char char="◍"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 Slab"/>
              <a:buNone/>
              <a:defRPr sz="2400" b="1" i="0" u="none" strike="noStrike" cap="none">
                <a:solidFill>
                  <a:srgbClr val="689EE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(leaf)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23060" t="43020" r="25497" b="19583"/>
          <a:stretch/>
        </p:blipFill>
        <p:spPr>
          <a:xfrm rot="10800000">
            <a:off x="-118800" y="644681"/>
            <a:ext cx="2061900" cy="8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800"/>
              <a:buFont typeface="Roboto"/>
              <a:buChar char="◍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800"/>
              <a:buFont typeface="Roboto"/>
              <a:buChar char="◍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 Slab"/>
              <a:buNone/>
              <a:defRPr sz="2400" b="1" i="0" u="none" strike="noStrike" cap="none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sky)">
  <p:cSld name="Blank (sky)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689EE1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-7650" y="1748906"/>
            <a:ext cx="9159300" cy="339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19432" y="0"/>
                </a:lnTo>
                <a:lnTo>
                  <a:pt x="14974" y="9020"/>
                </a:lnTo>
                <a:lnTo>
                  <a:pt x="10567" y="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" name="Google Shape;24;p5"/>
          <p:cNvSpPr txBox="1">
            <a:spLocks noGrp="1"/>
          </p:cNvSpPr>
          <p:nvPr>
            <p:ph type="ctrTitle"/>
          </p:nvPr>
        </p:nvSpPr>
        <p:spPr>
          <a:xfrm>
            <a:off x="884072" y="2166312"/>
            <a:ext cx="5660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 Slab"/>
              <a:buNone/>
              <a:defRPr sz="4000" b="1" i="0" u="none" strike="noStrike" cap="none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4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84072" y="3182963"/>
            <a:ext cx="5660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Roboto"/>
              <a:buNone/>
              <a:defRPr sz="3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None/>
              <a:defRPr sz="3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None/>
              <a:defRPr sz="3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None/>
              <a:defRPr sz="3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None/>
              <a:defRPr sz="3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None/>
              <a:defRPr sz="3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None/>
              <a:defRPr sz="3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None/>
              <a:defRPr sz="3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None/>
              <a:defRPr sz="3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l="19967" t="34944" r="25503" b="19584"/>
          <a:stretch/>
        </p:blipFill>
        <p:spPr>
          <a:xfrm rot="-5400000">
            <a:off x="3554300" y="169161"/>
            <a:ext cx="2035500" cy="16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>
            <a:off x="3723350" y="1152563"/>
            <a:ext cx="1697400" cy="883200"/>
          </a:xfrm>
          <a:prstGeom prst="rect">
            <a:avLst/>
          </a:prstGeom>
          <a:solidFill>
            <a:srgbClr val="004430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624650" y="2161800"/>
            <a:ext cx="5894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3000"/>
              <a:buFont typeface="Roboto"/>
              <a:buChar char="◍"/>
              <a:defRPr sz="3000" b="0" i="1" u="none" strike="noStrike" cap="none">
                <a:solidFill>
                  <a:srgbClr val="00443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400"/>
              <a:buFont typeface="Roboto"/>
              <a:buNone/>
              <a:defRPr sz="2400" b="0" i="1" u="none" strike="noStrike" cap="none">
                <a:solidFill>
                  <a:srgbClr val="00443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400"/>
              <a:buFont typeface="Roboto"/>
              <a:buNone/>
              <a:defRPr sz="2400" b="0" i="1" u="none" strike="noStrike" cap="none">
                <a:solidFill>
                  <a:srgbClr val="00443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400"/>
              <a:buFont typeface="Roboto"/>
              <a:buNone/>
              <a:defRPr sz="1800" b="0" i="1" u="none" strike="noStrike" cap="none">
                <a:solidFill>
                  <a:srgbClr val="00443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400"/>
              <a:buFont typeface="Roboto"/>
              <a:buNone/>
              <a:defRPr sz="1800" b="0" i="1" u="none" strike="noStrike" cap="none">
                <a:solidFill>
                  <a:srgbClr val="00443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400"/>
              <a:buFont typeface="Roboto"/>
              <a:buNone/>
              <a:defRPr sz="1800" b="0" i="1" u="none" strike="noStrike" cap="none">
                <a:solidFill>
                  <a:srgbClr val="00443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400"/>
              <a:buFont typeface="Roboto"/>
              <a:buNone/>
              <a:defRPr sz="1800" b="0" i="1" u="none" strike="noStrike" cap="none">
                <a:solidFill>
                  <a:srgbClr val="00443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400"/>
              <a:buFont typeface="Roboto"/>
              <a:buNone/>
              <a:defRPr sz="1800" b="0" i="1" u="none" strike="noStrike" cap="none">
                <a:solidFill>
                  <a:srgbClr val="00443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30"/>
              </a:buClr>
              <a:buSzPts val="1400"/>
              <a:buFont typeface="Roboto"/>
              <a:buNone/>
              <a:defRPr sz="1800" b="0" i="1" u="none" strike="noStrike" cap="none">
                <a:solidFill>
                  <a:srgbClr val="00443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eorgia"/>
              <a:buNone/>
            </a:pPr>
            <a:r>
              <a:rPr lang="it" sz="96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(leaf)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 Slab"/>
              <a:buNone/>
              <a:defRPr sz="2400" b="1" i="0" u="none" strike="noStrike" cap="none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2257425" y="1709140"/>
            <a:ext cx="6153300" cy="3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2400"/>
              <a:buFont typeface="Roboto"/>
              <a:buChar char="◍"/>
              <a:defRPr sz="2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 l="23060" t="43020" r="25497" b="19583"/>
          <a:stretch/>
        </p:blipFill>
        <p:spPr>
          <a:xfrm rot="10800000">
            <a:off x="-118800" y="644681"/>
            <a:ext cx="2061900" cy="8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sea)">
  <p:cSld name="Blank (sea)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539EB9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(sky)">
  <p:cSld name="Title + 2 columns (sky)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l="17543" t="27743" r="33752" b="32456"/>
          <a:stretch/>
        </p:blipFill>
        <p:spPr>
          <a:xfrm>
            <a:off x="-118825" y="644588"/>
            <a:ext cx="2061900" cy="8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800"/>
              <a:buFont typeface="Roboto"/>
              <a:buChar char="◍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800"/>
              <a:buFont typeface="Roboto"/>
              <a:buChar char="◍"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Roboto Slab"/>
              <a:buNone/>
              <a:defRPr sz="2400" b="1" i="0" u="none" strike="noStrike" cap="none">
                <a:solidFill>
                  <a:srgbClr val="689EE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689EE1"/>
              </a:buClr>
              <a:buSzPts val="1400"/>
              <a:buFont typeface="Oxygen"/>
              <a:buNone/>
              <a:defRPr sz="2400" b="1">
                <a:solidFill>
                  <a:srgbClr val="689EE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(sea)">
  <p:cSld name="Title + 3 columns (sea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l="12148" t="41829" r="47082" b="28534"/>
          <a:stretch/>
        </p:blipFill>
        <p:spPr>
          <a:xfrm>
            <a:off x="-118825" y="644588"/>
            <a:ext cx="2061900" cy="8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2257425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Char char="◍"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Char char="◍"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3"/>
          </p:nvPr>
        </p:nvSpPr>
        <p:spPr>
          <a:xfrm>
            <a:off x="6570978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Char char="◍"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Roboto Slab"/>
              <a:buNone/>
              <a:defRPr sz="2400" b="1" i="0" u="none" strike="noStrike" cap="none">
                <a:solidFill>
                  <a:srgbClr val="539EB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539EB9"/>
              </a:buClr>
              <a:buSzPts val="1400"/>
              <a:buFont typeface="Oxygen"/>
              <a:buNone/>
              <a:defRPr sz="2400" b="1">
                <a:solidFill>
                  <a:srgbClr val="539EB9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 Slab"/>
              <a:buNone/>
              <a:defRPr sz="2400" b="1" i="0" u="none" strike="noStrike" cap="none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C641"/>
              </a:buClr>
              <a:buSzPts val="3000"/>
              <a:buFont typeface="Roboto"/>
              <a:buChar char="◍"/>
              <a:defRPr sz="30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C641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hyperlink" Target="http://www.youtube.com/watch?v=qbvUyIrmMx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gi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ctrTitle"/>
          </p:nvPr>
        </p:nvSpPr>
        <p:spPr>
          <a:xfrm>
            <a:off x="3524138" y="2923084"/>
            <a:ext cx="659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  MyOrto </a:t>
            </a:r>
            <a:r>
              <a:rPr lang="it" sz="1800" dirty="0"/>
              <a:t>website+arduino project</a:t>
            </a:r>
            <a:endParaRPr sz="1800" dirty="0"/>
          </a:p>
        </p:txBody>
      </p:sp>
      <p:sp>
        <p:nvSpPr>
          <p:cNvPr id="100" name="Google Shape;100;p20"/>
          <p:cNvSpPr txBox="1"/>
          <p:nvPr/>
        </p:nvSpPr>
        <p:spPr>
          <a:xfrm>
            <a:off x="280625" y="4547925"/>
            <a:ext cx="42981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 Slab"/>
                <a:ea typeface="Roboto Slab"/>
                <a:cs typeface="Roboto Slab"/>
                <a:sym typeface="Roboto Slab"/>
              </a:rPr>
              <a:t>Progetto maturità, Stefano Nespoli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6260100" y="4547925"/>
            <a:ext cx="28839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 dirty="0"/>
              <a:t>Matteo Consonni, Ivan Tollardo</a:t>
            </a:r>
            <a:endParaRPr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930EAE-E96E-43D7-9C3A-C3EC3823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24138" cy="3617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25" y="971225"/>
            <a:ext cx="8552676" cy="32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50" y="564900"/>
            <a:ext cx="8493200" cy="39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2113425" y="717550"/>
            <a:ext cx="6297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Lavori compiuti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1964725" y="1677975"/>
            <a:ext cx="6786300" cy="3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Registrazione con aggiunta del primo orto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Login/logout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Crittografia password in Secure Hash Algorithm  a 160bit (sha1) e metodi di escape string per evitare mysql injection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Lock screen e script per periodo inattività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1524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2198375" y="350475"/>
            <a:ext cx="6616500" cy="4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2400"/>
              <a:buChar char="●"/>
            </a:pPr>
            <a:r>
              <a:rPr lang="it">
                <a:solidFill>
                  <a:schemeClr val="dk2"/>
                </a:solidFill>
              </a:rPr>
              <a:t>Gestione profilo utente (cambia dati utente,cambia password,recupera password, carica immagine utente  /cambia immagine utente)</a:t>
            </a:r>
            <a:endParaRPr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2400"/>
              <a:buChar char="●"/>
            </a:pPr>
            <a:r>
              <a:rPr lang="it">
                <a:solidFill>
                  <a:schemeClr val="dk2"/>
                </a:solidFill>
              </a:rPr>
              <a:t>Controlli sull’input dell’utente( php :se i dati inseriti sono già presenti nel database, javascript o Jquery per controlli lato client,più veloci di controlli passando per il lato server)</a:t>
            </a:r>
            <a:endParaRPr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8EC641"/>
              </a:buClr>
              <a:buSzPts val="2400"/>
              <a:buChar char="●"/>
            </a:pPr>
            <a:r>
              <a:rPr lang="it">
                <a:solidFill>
                  <a:schemeClr val="dk2"/>
                </a:solidFill>
              </a:rPr>
              <a:t>Modifiche al database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2257425" y="339850"/>
            <a:ext cx="6567900" cy="4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Notifiche desktop da browser,attivabili anche da smartphone, per condizioni meteo critiche (come temporali,pioggia battente,gelo ,siccità...) o per dati rilevati da arduino come l'umidità del suolo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Cambiata connessione al database e metodo di richiamo query MySql (deprecato) in MySqli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Ricezione,immagazzinamento nel database e mostra dei dati dei sensori di Arduino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>
                <a:solidFill>
                  <a:schemeClr val="dk2"/>
                </a:solidFill>
              </a:rPr>
              <a:t>Html e CSS vario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00" y="208125"/>
            <a:ext cx="8592324" cy="47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00" y="218025"/>
            <a:ext cx="8572499" cy="46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2178100" y="837925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Animazione</a:t>
            </a: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2257425" y="1709140"/>
            <a:ext cx="61533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524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75" y="1645125"/>
            <a:ext cx="8780624" cy="29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Modifica Password</a:t>
            </a: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2257425" y="1709140"/>
            <a:ext cx="61533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524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475" y="2001900"/>
            <a:ext cx="5876874" cy="26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1942450" y="0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Javascript dell’esempio</a:t>
            </a:r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body" idx="1"/>
          </p:nvPr>
        </p:nvSpPr>
        <p:spPr>
          <a:xfrm>
            <a:off x="2257425" y="1709140"/>
            <a:ext cx="61533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Javascript dell’esempio</a:t>
            </a:r>
            <a:endParaRPr/>
          </a:p>
          <a:p>
            <a:pPr marL="0" lvl="0" indent="1524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900" y="726900"/>
            <a:ext cx="6917475" cy="22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375" y="3835350"/>
            <a:ext cx="4697525" cy="8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2001900" y="2986263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 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2108725" y="560425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Idea</a:t>
            </a: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1635500" y="1287325"/>
            <a:ext cx="73494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Queste sono le domande che si pongono chiunque  si affacci al mondo del giardinaggio o della coltivazione per la prima volta.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Dalla voglia di aiutarli,semplificando il tutto con la tecnologia,nasce l’idea per il nostro progetto</a:t>
            </a:r>
            <a:endParaRPr/>
          </a:p>
          <a:p>
            <a:pPr marL="0" lvl="0" indent="1524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475" y="3732250"/>
            <a:ext cx="1358549" cy="12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 descr="THX For Watching!!!&#10;&#10;Download on MediaFire!&#10;➜http://www.mediafire.com/download/giiki83fgf3rgur/Ping%28Idee%29%21.mp3&#10;&#10;Minecraft Server:&#10;BulldogCraft.mcplay.nl&#10;&#10;Twitter&#10;➜ https://twitter.com/MisterBulldog21" title="Ping - Sound Effec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5625" y="4738000"/>
            <a:ext cx="63725" cy="1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/>
          <p:nvPr/>
        </p:nvSpPr>
        <p:spPr>
          <a:xfrm>
            <a:off x="5215600" y="302600"/>
            <a:ext cx="1752948" cy="1115100"/>
          </a:xfrm>
          <a:prstGeom prst="cloud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/>
              <a:t> Quanta acqua      necessita questa pianta?</a:t>
            </a:r>
            <a:endParaRPr sz="1100" b="1"/>
          </a:p>
        </p:txBody>
      </p:sp>
      <p:sp>
        <p:nvSpPr>
          <p:cNvPr id="114" name="Google Shape;114;p22"/>
          <p:cNvSpPr/>
          <p:nvPr/>
        </p:nvSpPr>
        <p:spPr>
          <a:xfrm>
            <a:off x="3612575" y="841275"/>
            <a:ext cx="1527984" cy="1000512"/>
          </a:xfrm>
          <a:prstGeom prst="cloud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/>
              <a:t> Quanta luce solare avrà essa bisogno?</a:t>
            </a:r>
            <a:endParaRPr sz="1100" b="1"/>
          </a:p>
        </p:txBody>
      </p:sp>
      <p:sp>
        <p:nvSpPr>
          <p:cNvPr id="115" name="Google Shape;115;p22"/>
          <p:cNvSpPr/>
          <p:nvPr/>
        </p:nvSpPr>
        <p:spPr>
          <a:xfrm>
            <a:off x="6644400" y="1074925"/>
            <a:ext cx="1617624" cy="1049112"/>
          </a:xfrm>
          <a:prstGeom prst="cloud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100" b="1"/>
              <a:t>Che tipo di concime avrà bisogno quest’altra?</a:t>
            </a:r>
            <a:endParaRPr sz="11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050" y="178375"/>
            <a:ext cx="8671500" cy="48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t="4076"/>
          <a:stretch/>
        </p:blipFill>
        <p:spPr>
          <a:xfrm>
            <a:off x="247750" y="208125"/>
            <a:ext cx="8651700" cy="47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2118675" y="1044000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Controlli in ogni pagina accessibile dall'utente</a:t>
            </a:r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2257425" y="1709140"/>
            <a:ext cx="61533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524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00" y="1709150"/>
            <a:ext cx="8731076" cy="19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ctrTitle"/>
          </p:nvPr>
        </p:nvSpPr>
        <p:spPr>
          <a:xfrm>
            <a:off x="348922" y="1872937"/>
            <a:ext cx="5660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Notifiche push</a:t>
            </a:r>
            <a:endParaRPr sz="3000"/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1"/>
          </p:nvPr>
        </p:nvSpPr>
        <p:spPr>
          <a:xfrm>
            <a:off x="884072" y="3182963"/>
            <a:ext cx="5660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950" y="3528100"/>
            <a:ext cx="4560675" cy="14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675" y="2428050"/>
            <a:ext cx="3514625" cy="9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00" y="208125"/>
            <a:ext cx="8612126" cy="47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/>
        </p:nvSpPr>
        <p:spPr>
          <a:xfrm>
            <a:off x="2447900" y="271350"/>
            <a:ext cx="43407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Notifica bassa temperatura</a:t>
            </a:r>
            <a:endParaRPr sz="24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75" y="836250"/>
            <a:ext cx="6907549" cy="3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1954050"/>
            <a:ext cx="55626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600" y="3509300"/>
            <a:ext cx="33528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0"/>
          <p:cNvSpPr txBox="1">
            <a:spLocks noGrp="1"/>
          </p:cNvSpPr>
          <p:nvPr>
            <p:ph type="title"/>
          </p:nvPr>
        </p:nvSpPr>
        <p:spPr>
          <a:xfrm>
            <a:off x="2098875" y="917225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Nella pagina php</a:t>
            </a:r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1"/>
          </p:nvPr>
        </p:nvSpPr>
        <p:spPr>
          <a:xfrm>
            <a:off x="215900" y="3859690"/>
            <a:ext cx="61533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524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title" idx="4294967295"/>
          </p:nvPr>
        </p:nvSpPr>
        <p:spPr>
          <a:xfrm>
            <a:off x="3188900" y="45100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E molte altre...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25" y="1161800"/>
            <a:ext cx="2765025" cy="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475" y="1161800"/>
            <a:ext cx="2765025" cy="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625" y="1161800"/>
            <a:ext cx="2765025" cy="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325" y="2261850"/>
            <a:ext cx="2765025" cy="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2000" y="2261850"/>
            <a:ext cx="2742500" cy="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1150" y="2261850"/>
            <a:ext cx="2742500" cy="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325" y="3361900"/>
            <a:ext cx="2765025" cy="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12000" y="3361900"/>
            <a:ext cx="2742500" cy="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71150" y="3343050"/>
            <a:ext cx="2742500" cy="8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>
            <a:spLocks noGrp="1"/>
          </p:cNvSpPr>
          <p:nvPr>
            <p:ph type="ctrTitle"/>
          </p:nvPr>
        </p:nvSpPr>
        <p:spPr>
          <a:xfrm>
            <a:off x="111050" y="1894325"/>
            <a:ext cx="7530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Invio dati dei sensori da arduino al sito </a:t>
            </a:r>
            <a:endParaRPr sz="3000"/>
          </a:p>
        </p:txBody>
      </p:sp>
      <p:sp>
        <p:nvSpPr>
          <p:cNvPr id="253" name="Google Shape;253;p42"/>
          <p:cNvSpPr txBox="1">
            <a:spLocks noGrp="1"/>
          </p:cNvSpPr>
          <p:nvPr>
            <p:ph type="subTitle" idx="1"/>
          </p:nvPr>
        </p:nvSpPr>
        <p:spPr>
          <a:xfrm>
            <a:off x="210175" y="2518975"/>
            <a:ext cx="6578400" cy="2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rgbClr val="666666"/>
                </a:solidFill>
              </a:rPr>
              <a:t>-L'invio  dei dati dei sensori  di arduino mediante ethernet shield avviene tramite ethernet shield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rgbClr val="666666"/>
                </a:solidFill>
              </a:rPr>
              <a:t>-I dati verranno inviati ogni volta dopo un intervallo di tempo,      (10 secondi), e verranno immagazzinati nel database,per essere sempre disponibili,nel caso un invio non vada a buon fine,i dati nel database risulteranno comunque attendibili,perchè saranno quelli inviati pochi secondi prima.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300" y="3239175"/>
            <a:ext cx="2504725" cy="17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/>
        </p:nvSpPr>
        <p:spPr>
          <a:xfrm>
            <a:off x="604525" y="307225"/>
            <a:ext cx="7888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75" y="921675"/>
            <a:ext cx="7680575" cy="39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835775" y="247775"/>
            <a:ext cx="7987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Invio dati dei sensori da arduino al sito,gestione dei dati dei sensori nel database </a:t>
            </a:r>
            <a:endParaRPr sz="1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2207875" y="546250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Obiettivo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2128575" y="1336875"/>
            <a:ext cx="67713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Realizzare un servizio che faciliti la gestione di orti/giardini in modo innovativo mediante tecnologie informatiche,come il portale web,notifiche desktop(anche su smartphone) e svariati sensori.        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endParaRPr/>
          </a:p>
          <a:p>
            <a:pPr marL="0" lvl="0" indent="1524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581" y="3533250"/>
            <a:ext cx="1939044" cy="14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 b="10088"/>
          <a:stretch/>
        </p:blipFill>
        <p:spPr>
          <a:xfrm>
            <a:off x="5810475" y="3573875"/>
            <a:ext cx="2091650" cy="13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/>
        </p:nvSpPr>
        <p:spPr>
          <a:xfrm>
            <a:off x="5252500" y="3409150"/>
            <a:ext cx="16551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44"/>
          <p:cNvSpPr txBox="1"/>
          <p:nvPr/>
        </p:nvSpPr>
        <p:spPr>
          <a:xfrm>
            <a:off x="5619175" y="4104325"/>
            <a:ext cx="47076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i="1" u="sng">
                <a:latin typeface="Roboto"/>
                <a:ea typeface="Roboto"/>
                <a:cs typeface="Roboto"/>
                <a:sym typeface="Roboto"/>
              </a:rPr>
              <a:t>Grazie per l’attenzione</a:t>
            </a:r>
            <a:endParaRPr sz="1800" i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44"/>
          <p:cNvSpPr/>
          <p:nvPr/>
        </p:nvSpPr>
        <p:spPr>
          <a:xfrm>
            <a:off x="1030675" y="733375"/>
            <a:ext cx="7234500" cy="3300000"/>
          </a:xfrm>
          <a:prstGeom prst="horizontalScroll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body" idx="1"/>
          </p:nvPr>
        </p:nvSpPr>
        <p:spPr>
          <a:xfrm>
            <a:off x="1700575" y="2052775"/>
            <a:ext cx="5894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905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Fine.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2113425" y="558250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abbiamo raggiunto l’obiettivo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1977887" y="1285150"/>
            <a:ext cx="6847363" cy="364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Raggiungere l’obiettivo è stato possibile grazie al sito web</a:t>
            </a:r>
            <a:r>
              <a:rPr lang="it" sz="1000" dirty="0"/>
              <a:t>(ottimizzato anche per dispositivi mobili e con possibilità di ricevere notifiche push)</a:t>
            </a:r>
            <a:r>
              <a:rPr lang="it" dirty="0"/>
              <a:t>,alla scheda elettronica Arduino e all’integrazione dei due,infatti,Arduino raccoglierà i dati dei vari sensori direttamente dall’orto e li invierà al sito dove l’utente potrà monitorarli oltre che svolgere altre funzioni.</a:t>
            </a:r>
            <a:endParaRPr dirty="0"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t="12814" b="11404"/>
          <a:stretch/>
        </p:blipFill>
        <p:spPr>
          <a:xfrm>
            <a:off x="350525" y="3677888"/>
            <a:ext cx="1762900" cy="12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5322" y="4204252"/>
            <a:ext cx="1088715" cy="62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788" y="4204252"/>
            <a:ext cx="2337700" cy="73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2034400" y="526400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Gestione costi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882700" y="1687900"/>
            <a:ext cx="66054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Arduino 60 </a:t>
            </a:r>
            <a:r>
              <a:rPr lang="it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€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Ethernet shield 10 </a:t>
            </a:r>
            <a:r>
              <a:rPr lang="it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€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sensore temperatura e umidità 5 </a:t>
            </a:r>
            <a:r>
              <a:rPr lang="it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€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sensore umidità del suolo 5 </a:t>
            </a:r>
            <a:r>
              <a:rPr lang="it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€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sensore pioggia piovana 7 </a:t>
            </a:r>
            <a:r>
              <a:rPr lang="it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€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sensore di luce 2 </a:t>
            </a:r>
            <a:r>
              <a:rPr lang="it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€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materiale elettrico vario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"/>
              <a:t>piantina a uso dimostrativo</a:t>
            </a:r>
            <a:endParaRPr/>
          </a:p>
          <a:p>
            <a:pPr marL="0" lvl="0" indent="1524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6425275" y="1613575"/>
            <a:ext cx="2495700" cy="1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>
              <a:solidFill>
                <a:srgbClr val="434343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2108775" y="520800"/>
            <a:ext cx="61533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tempi/costi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2108775" y="1441574"/>
            <a:ext cx="6153300" cy="1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Nella realizzazione di MyOrto abbiamo cercato di dare equilibrio alle tre variabili fondamentali di un progetto</a:t>
            </a:r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3557850" y="2868751"/>
            <a:ext cx="2249700" cy="1831800"/>
          </a:xfrm>
          <a:prstGeom prst="triangle">
            <a:avLst>
              <a:gd name="adj" fmla="val 50000"/>
            </a:avLst>
          </a:prstGeom>
          <a:solidFill>
            <a:srgbClr val="8EC641">
              <a:alpha val="83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 txBox="1"/>
          <p:nvPr/>
        </p:nvSpPr>
        <p:spPr>
          <a:xfrm>
            <a:off x="3270450" y="3413539"/>
            <a:ext cx="9711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/>
              <a:t>Obiettivo/Qualità</a:t>
            </a:r>
            <a:endParaRPr sz="1200" b="1"/>
          </a:p>
        </p:txBody>
      </p:sp>
      <p:sp>
        <p:nvSpPr>
          <p:cNvPr id="141" name="Google Shape;141;p25"/>
          <p:cNvSpPr txBox="1"/>
          <p:nvPr/>
        </p:nvSpPr>
        <p:spPr>
          <a:xfrm>
            <a:off x="5252500" y="3472522"/>
            <a:ext cx="13578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/>
              <a:t>Tempo</a:t>
            </a:r>
            <a:endParaRPr sz="1200" b="1"/>
          </a:p>
        </p:txBody>
      </p:sp>
      <p:sp>
        <p:nvSpPr>
          <p:cNvPr id="142" name="Google Shape;142;p25"/>
          <p:cNvSpPr txBox="1"/>
          <p:nvPr/>
        </p:nvSpPr>
        <p:spPr>
          <a:xfrm>
            <a:off x="4410100" y="4640052"/>
            <a:ext cx="842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/>
              <a:t>Costi</a:t>
            </a:r>
            <a:endParaRPr sz="1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100" y="1194300"/>
            <a:ext cx="2687275" cy="16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600" y="3188475"/>
            <a:ext cx="1389350" cy="15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375" y="2888425"/>
            <a:ext cx="2767825" cy="20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6">
            <a:alphaModFix amt="84000"/>
          </a:blip>
          <a:stretch>
            <a:fillRect/>
          </a:stretch>
        </p:blipFill>
        <p:spPr>
          <a:xfrm>
            <a:off x="5118925" y="1541750"/>
            <a:ext cx="1826675" cy="11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1295325" y="352575"/>
            <a:ext cx="61173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Linguaggi/librerie utilizzati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1006825" y="-849600"/>
            <a:ext cx="7030500" cy="30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Software/piattaforme utilizzate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25" y="1162675"/>
            <a:ext cx="2785850" cy="8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287" y="1041712"/>
            <a:ext cx="1033024" cy="112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 descr="SourceTre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325" y="1162687"/>
            <a:ext cx="2619375" cy="6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425" y="2563113"/>
            <a:ext cx="2619374" cy="9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0613" y="2503038"/>
            <a:ext cx="1723026" cy="10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4750" y="2315213"/>
            <a:ext cx="1242575" cy="11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5000" y="3694250"/>
            <a:ext cx="1033025" cy="9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 descr="Use links below to save image.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5275" y="3694250"/>
            <a:ext cx="2406425" cy="10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3979725" y="3867900"/>
            <a:ext cx="18591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 </a:t>
            </a:r>
            <a:r>
              <a:rPr lang="it" sz="3000">
                <a:solidFill>
                  <a:srgbClr val="434343"/>
                </a:solidFill>
              </a:rPr>
              <a:t>JDER        </a:t>
            </a:r>
            <a:r>
              <a:rPr lang="it" i="1">
                <a:solidFill>
                  <a:srgbClr val="434343"/>
                </a:solidFill>
              </a:rPr>
              <a:t>per modelli ER</a:t>
            </a:r>
            <a:endParaRPr b="1" i="1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25" y="842375"/>
            <a:ext cx="8631949" cy="39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426150" y="148625"/>
            <a:ext cx="839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Diagramma di Gant</a:t>
            </a:r>
            <a:endParaRPr sz="3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545</Words>
  <Application>Microsoft Office PowerPoint</Application>
  <PresentationFormat>Presentazione su schermo (16:9)</PresentationFormat>
  <Paragraphs>62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Georgia</vt:lpstr>
      <vt:lpstr>Roboto</vt:lpstr>
      <vt:lpstr>Roboto Slab</vt:lpstr>
      <vt:lpstr>Oxygen</vt:lpstr>
      <vt:lpstr>Ariel template</vt:lpstr>
      <vt:lpstr>  MyOrto website+arduino project</vt:lpstr>
      <vt:lpstr>Idea</vt:lpstr>
      <vt:lpstr>Obiettivo</vt:lpstr>
      <vt:lpstr>Come abbiamo raggiunto l’obiettivo</vt:lpstr>
      <vt:lpstr>Gestione costi</vt:lpstr>
      <vt:lpstr>tempi/costi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Lavori compiuti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Animazione</vt:lpstr>
      <vt:lpstr>Modifica Password</vt:lpstr>
      <vt:lpstr>Javascript dell’esempio</vt:lpstr>
      <vt:lpstr>Presentazione standard di PowerPoint</vt:lpstr>
      <vt:lpstr>Presentazione standard di PowerPoint</vt:lpstr>
      <vt:lpstr>Controlli in ogni pagina accessibile dall'utente</vt:lpstr>
      <vt:lpstr>Notifiche push</vt:lpstr>
      <vt:lpstr>Presentazione standard di PowerPoint</vt:lpstr>
      <vt:lpstr>Presentazione standard di PowerPoint</vt:lpstr>
      <vt:lpstr>Nella pagina php</vt:lpstr>
      <vt:lpstr>E molte altre...</vt:lpstr>
      <vt:lpstr>Invio dati dei sensori da arduino al sito 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MyOrto website+arduino project</dc:title>
  <cp:lastModifiedBy>Stefano Nespoli</cp:lastModifiedBy>
  <cp:revision>2</cp:revision>
  <dcterms:modified xsi:type="dcterms:W3CDTF">2020-10-15T15:39:52Z</dcterms:modified>
</cp:coreProperties>
</file>